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72"/>
  </p:notesMasterIdLst>
  <p:sldIdLst>
    <p:sldId id="881" r:id="rId2"/>
    <p:sldId id="882" r:id="rId3"/>
    <p:sldId id="956" r:id="rId4"/>
    <p:sldId id="958" r:id="rId5"/>
    <p:sldId id="959" r:id="rId6"/>
    <p:sldId id="960" r:id="rId7"/>
    <p:sldId id="961" r:id="rId8"/>
    <p:sldId id="962" r:id="rId9"/>
    <p:sldId id="972" r:id="rId10"/>
    <p:sldId id="973" r:id="rId11"/>
    <p:sldId id="976" r:id="rId12"/>
    <p:sldId id="1017" r:id="rId13"/>
    <p:sldId id="1019" r:id="rId14"/>
    <p:sldId id="1020" r:id="rId15"/>
    <p:sldId id="885" r:id="rId16"/>
    <p:sldId id="1024" r:id="rId17"/>
    <p:sldId id="1023" r:id="rId18"/>
    <p:sldId id="1022" r:id="rId19"/>
    <p:sldId id="1080" r:id="rId20"/>
    <p:sldId id="1081" r:id="rId21"/>
    <p:sldId id="1082" r:id="rId22"/>
    <p:sldId id="1026" r:id="rId23"/>
    <p:sldId id="1066" r:id="rId24"/>
    <p:sldId id="1076" r:id="rId25"/>
    <p:sldId id="1077" r:id="rId26"/>
    <p:sldId id="1078" r:id="rId27"/>
    <p:sldId id="1063" r:id="rId28"/>
    <p:sldId id="1079" r:id="rId29"/>
    <p:sldId id="1083" r:id="rId30"/>
    <p:sldId id="1084" r:id="rId31"/>
    <p:sldId id="1085" r:id="rId32"/>
    <p:sldId id="1086" r:id="rId33"/>
    <p:sldId id="1087" r:id="rId34"/>
    <p:sldId id="1088" r:id="rId35"/>
    <p:sldId id="1027" r:id="rId36"/>
    <p:sldId id="1045" r:id="rId37"/>
    <p:sldId id="1046" r:id="rId38"/>
    <p:sldId id="1047" r:id="rId39"/>
    <p:sldId id="1048" r:id="rId40"/>
    <p:sldId id="1049" r:id="rId41"/>
    <p:sldId id="1050" r:id="rId42"/>
    <p:sldId id="1051" r:id="rId43"/>
    <p:sldId id="1052" r:id="rId44"/>
    <p:sldId id="1053" r:id="rId45"/>
    <p:sldId id="1054" r:id="rId46"/>
    <p:sldId id="1055" r:id="rId47"/>
    <p:sldId id="1056" r:id="rId48"/>
    <p:sldId id="1057" r:id="rId49"/>
    <p:sldId id="1058" r:id="rId50"/>
    <p:sldId id="1059" r:id="rId51"/>
    <p:sldId id="1060" r:id="rId52"/>
    <p:sldId id="1061" r:id="rId53"/>
    <p:sldId id="1062" r:id="rId54"/>
    <p:sldId id="1089" r:id="rId55"/>
    <p:sldId id="1028" r:id="rId56"/>
    <p:sldId id="886" r:id="rId57"/>
    <p:sldId id="1029" r:id="rId58"/>
    <p:sldId id="1030" r:id="rId59"/>
    <p:sldId id="887" r:id="rId60"/>
    <p:sldId id="1031" r:id="rId61"/>
    <p:sldId id="1032" r:id="rId62"/>
    <p:sldId id="1033" r:id="rId63"/>
    <p:sldId id="1035" r:id="rId64"/>
    <p:sldId id="1037" r:id="rId65"/>
    <p:sldId id="1036" r:id="rId66"/>
    <p:sldId id="1038" r:id="rId67"/>
    <p:sldId id="1039" r:id="rId68"/>
    <p:sldId id="1040" r:id="rId69"/>
    <p:sldId id="1041" r:id="rId70"/>
    <p:sldId id="1042" r:id="rId7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4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4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4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4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4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59" autoAdjust="0"/>
  </p:normalViewPr>
  <p:slideViewPr>
    <p:cSldViewPr>
      <p:cViewPr varScale="1">
        <p:scale>
          <a:sx n="75" d="100"/>
          <a:sy n="75" d="100"/>
        </p:scale>
        <p:origin x="1020" y="44"/>
      </p:cViewPr>
      <p:guideLst>
        <p:guide orient="horz" pos="2160"/>
        <p:guide pos="2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33" cy="7203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4T23:42:47.955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15418FC0-04FC-4C14-9DD7-34D98B27B2DC}" emma:medium="tactile" emma:mode="ink">
          <msink:context xmlns:msink="http://schemas.microsoft.com/ink/2010/main" type="writingRegion" rotatedBoundingBox="26437,2246 26480,2246 26480,2258 26437,2258"/>
        </emma:interpretation>
      </emma:emma>
    </inkml:annotationXML>
    <inkml:traceGroup>
      <inkml:annotationXML>
        <emma:emma xmlns:emma="http://www.w3.org/2003/04/emma" version="1.0">
          <emma:interpretation id="{C51E7B87-8293-47EE-B3BC-ED974149CC02}" emma:medium="tactile" emma:mode="ink">
            <msink:context xmlns:msink="http://schemas.microsoft.com/ink/2010/main" type="paragraph" rotatedBoundingBox="26437,2246 26480,2246 26480,2258 26437,2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4EC4C8-A1BA-4693-A165-34F193CD601F}" emma:medium="tactile" emma:mode="ink">
              <msink:context xmlns:msink="http://schemas.microsoft.com/ink/2010/main" type="line" rotatedBoundingBox="26437,2246 26480,2246 26480,2258 26437,2258"/>
            </emma:interpretation>
          </emma:emma>
        </inkml:annotationXML>
        <inkml:traceGroup>
          <inkml:annotationXML>
            <emma:emma xmlns:emma="http://www.w3.org/2003/04/emma" version="1.0">
              <emma:interpretation id="{0BC2E230-A2AC-40A5-BA40-8DDB9D050399}" emma:medium="tactile" emma:mode="ink">
                <msink:context xmlns:msink="http://schemas.microsoft.com/ink/2010/main" type="inkWord" rotatedBoundingBox="26437,2246 26480,2246 26480,2258 26437,2258"/>
              </emma:interpretation>
              <emma:one-of disjunction-type="recognition" id="oneOf0">
                <emma:interpretation id="interp0" emma:lang="zh-CN" emma:confidence="0">
                  <emma:literal>―</emma:literal>
                </emma:interpretation>
                <emma:interpretation id="interp1" emma:lang="zh-CN" emma:confidence="0">
                  <emma:literal>—</emma:literal>
                </emma:interpretation>
                <emma:interpretation id="interp2" emma:lang="zh-CN" emma:confidence="0">
                  <emma:literal>ㄧ</emma:literal>
                </emma:interpretation>
                <emma:interpretation id="interp3" emma:lang="zh-CN" emma:confidence="0">
                  <emma:literal>一</emma:literal>
                </emma:interpretation>
                <emma:interpretation id="interp4" emma:lang="zh-CN" emma:confidence="0">
                  <emma:literal>「</emma:literal>
                </emma:interpretation>
              </emma:one-of>
            </emma:emma>
          </inkml:annotationXML>
          <inkml:trace contextRef="#ctx0" brushRef="#br0">14960 1347 7246,'8'0'256,"-1"6"-256,0-6 0,0 0 129,0 0-258,0 6-897,-7-6-2244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4T23:42:48.142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03E617F2-2687-461D-BFBF-B3AC49CA9459}" emma:medium="tactile" emma:mode="ink">
          <msink:context xmlns:msink="http://schemas.microsoft.com/ink/2010/main" type="writingRegion" rotatedBoundingBox="20588,7033 20633,7033 20633,7102 20588,7102"/>
        </emma:interpretation>
      </emma:emma>
    </inkml:annotationXML>
    <inkml:traceGroup>
      <inkml:annotationXML>
        <emma:emma xmlns:emma="http://www.w3.org/2003/04/emma" version="1.0">
          <emma:interpretation id="{518F29E6-799F-4C9B-956C-34BDC56997AE}" emma:medium="tactile" emma:mode="ink">
            <msink:context xmlns:msink="http://schemas.microsoft.com/ink/2010/main" type="paragraph" rotatedBoundingBox="20588,7033 20633,7033 20633,7102 20588,71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06A392-DA21-4AA2-990B-F42F40210394}" emma:medium="tactile" emma:mode="ink">
              <msink:context xmlns:msink="http://schemas.microsoft.com/ink/2010/main" type="line" rotatedBoundingBox="20588,7033 20633,7033 20633,7102 20588,7102"/>
            </emma:interpretation>
          </emma:emma>
        </inkml:annotationXML>
        <inkml:traceGroup>
          <inkml:annotationXML>
            <emma:emma xmlns:emma="http://www.w3.org/2003/04/emma" version="1.0">
              <emma:interpretation id="{BB945E9D-EA35-49B8-A431-A88992B917C6}" emma:medium="tactile" emma:mode="ink">
                <msink:context xmlns:msink="http://schemas.microsoft.com/ink/2010/main" type="inkWord" rotatedBoundingBox="20588,7033 20633,7033 20633,7102 20588,7102"/>
              </emma:interpretation>
              <emma:one-of disjunction-type="recognition" id="oneOf0">
                <emma:interpretation id="interp0" emma:lang="zh-CN" emma:confidence="0">
                  <emma:literal>`</emma:literal>
                </emma:interpretation>
                <emma:interpretation id="interp1" emma:lang="zh-CN" emma:confidence="0">
                  <emma:literal>」</emma:literal>
                </emma:interpretation>
                <emma:interpretation id="interp2" emma:lang="zh-CN" emma:confidence="0">
                  <emma:literal>义</emma:literal>
                </emma:interpretation>
                <emma:interpretation id="interp3" emma:lang="zh-CN" emma:confidence="0">
                  <emma:literal>t</emma:literal>
                </emma:interpretation>
                <emma:interpretation id="interp4" emma:lang="zh-CN" emma:confidence="0">
                  <emma:literal>九</emma:literal>
                </emma:interpretation>
              </emma:one-of>
            </emma:emma>
          </inkml:annotationXML>
          <inkml:trace contextRef="#ctx0" brushRef="#br0">13339 3711 19429,'-32'6'-64,"32"-6"-1475,-7-13-1988,1-43-2885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4T23:42:50.080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3E4878BC-1F3D-4246-BF0E-9078BE56A239}" emma:medium="tactile" emma:mode="ink">
          <msink:context xmlns:msink="http://schemas.microsoft.com/ink/2010/main" type="writingRegion" rotatedBoundingBox="-2637,7779 -2611,7779 -2611,7801 -2637,7801"/>
        </emma:interpretation>
      </emma:emma>
    </inkml:annotationXML>
    <inkml:traceGroup>
      <inkml:annotationXML>
        <emma:emma xmlns:emma="http://www.w3.org/2003/04/emma" version="1.0">
          <emma:interpretation id="{39F2521E-C9D7-4171-8FBA-E24599D24F7F}" emma:medium="tactile" emma:mode="ink">
            <msink:context xmlns:msink="http://schemas.microsoft.com/ink/2010/main" type="paragraph" rotatedBoundingBox="-2637,7779 -2611,7779 -2611,7801 -2637,7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756FF9-BF0C-4697-B0F5-689FCE8124E4}" emma:medium="tactile" emma:mode="ink">
              <msink:context xmlns:msink="http://schemas.microsoft.com/ink/2010/main" type="line" rotatedBoundingBox="-2637,7779 -2611,7779 -2611,7801 -2637,7801"/>
            </emma:interpretation>
          </emma:emma>
        </inkml:annotationXML>
        <inkml:traceGroup>
          <inkml:annotationXML>
            <emma:emma xmlns:emma="http://www.w3.org/2003/04/emma" version="1.0">
              <emma:interpretation id="{0EE1A0C4-FC00-4426-9506-4057997C38E8}" emma:medium="tactile" emma:mode="ink">
                <msink:context xmlns:msink="http://schemas.microsoft.com/ink/2010/main" type="inkWord" rotatedBoundingBox="-2637,7779 -2611,7779 -2611,7801 -2637,7801"/>
              </emma:interpretation>
              <emma:one-of disjunction-type="recognition" id="oneOf0">
                <emma:interpretation id="interp0" emma:lang="zh-CN" emma:confidence="0">
                  <emma:literal>‘</emma:literal>
                </emma:interpretation>
                <emma:interpretation id="interp1" emma:lang="zh-CN" emma:confidence="0">
                  <emma:literal>「</emma:literal>
                </emma:interpretation>
                <emma:interpretation id="interp2" emma:lang="zh-CN" emma:confidence="0">
                  <emma:literal>/</emma:literal>
                </emma:interpretation>
                <emma:interpretation id="interp3" emma:lang="zh-CN" emma:confidence="0">
                  <emma:literal>一</emma:literal>
                </emma:interpretation>
                <emma:interpretation id="interp4" emma:lang="zh-CN" emma:confidence="0">
                  <emma:literal>扌</emma:literal>
                </emma:interpretation>
              </emma:one-of>
            </emma:emma>
          </inkml:annotationXML>
          <inkml:trace contextRef="#ctx0" brushRef="#br0">1680 4042 7502,'0'0'2758,"0"0"-322,6 0-320,-6-6-2116,0 6 1283,0 0-1604,0-5-1923,0 5-1860,20-11-3334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37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4438" y="712788"/>
            <a:ext cx="4570412" cy="34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3733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912813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800"/>
            </a:lvl1pPr>
          </a:lstStyle>
          <a:p>
            <a:fld id="{DE041A32-9EBF-44C4-BCA3-BDB0EA5D5FEA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1813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zh-CN" altLang="en-US"/>
              <a:t>现在有三种输入法：搜狗拼音输入法，搜狗五笔输入法，搜狗手机输入法</a:t>
            </a:r>
          </a:p>
          <a:p>
            <a:pPr eaLnBrk="1" hangingPunct="1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143000" y="685800"/>
            <a:ext cx="4572000" cy="342900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 noRot="1" noChangeAspect="1" noChangeArrowheads="1" noTextEdit="1"/>
          </p:cNvSpPr>
          <p:nvPr>
            <p:ph type="body" idx="1"/>
          </p:nvPr>
        </p:nvSpPr>
        <p:spPr bwMode="auto">
          <a:xfrm>
            <a:off x="684213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5780" name="灯片编号占位符 3"/>
          <p:cNvSpPr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F7C0E1B-66C1-4D64-8831-7219BA7FDAD5}" type="slidenum">
              <a:rPr lang="zh-CN" altLang="en-US" sz="120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r"/>
              <a:t>54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83178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C8C893-5163-4CCD-A129-0E626C5FB4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219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C8F622-B826-4FCE-86E9-AEEDB55ED7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251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2C276D-8CB4-48CF-90B8-31C82957D1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999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8477F9-94FB-495D-8B5E-8DA10EF9E1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878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2CFC9D-C55E-4FFC-909E-A2BB8BC856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646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D3153-2A8A-49AD-9DCF-00847893EC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674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263731-9165-441B-951E-F822953A185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995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197134-CD84-46F6-A10F-04E1089736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68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7F3F4D-8787-4073-816E-EF9744A7D4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651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4914E7-6E29-4317-BDBF-F178EA688B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494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E296EB-E546-40B4-A221-12AB347AEC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414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28625" y="56435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71813" y="57150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00813" y="57864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E3C104E-0CAB-4C74-9E3E-69661E1D1CD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mbler.ru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红色块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475"/>
            <a:ext cx="914400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2054225" y="2773363"/>
            <a:ext cx="6858000" cy="584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搜狗案例分析与数据分析平台介绍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9517435" y="808864"/>
              <a:ext cx="10560" cy="31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13355" y="804784"/>
                <a:ext cx="18240" cy="1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7411960" y="2532227"/>
              <a:ext cx="11040" cy="168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7880" y="2528147"/>
                <a:ext cx="18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-949640" y="2800547"/>
              <a:ext cx="6240" cy="552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953569" y="2796467"/>
                <a:ext cx="13636" cy="1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14463"/>
            <a:ext cx="72009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466725" y="477838"/>
            <a:ext cx="8424863" cy="431800"/>
          </a:xfrm>
          <a:noFill/>
        </p:spPr>
        <p:txBody>
          <a:bodyPr lIns="91429" tIns="45714" rIns="91429" bIns="45714"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搜狗说吧页面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70000"/>
            <a:ext cx="7921625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330325" y="476250"/>
            <a:ext cx="6696075" cy="431800"/>
          </a:xfrm>
          <a:noFill/>
        </p:spPr>
        <p:txBody>
          <a:bodyPr lIns="91429" tIns="45714" rIns="91429" bIns="45714"/>
          <a:lstStyle/>
          <a:p>
            <a:r>
              <a:rPr lang="en-US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搜狗导航页面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2636838"/>
            <a:ext cx="7510463" cy="1146175"/>
          </a:xfrm>
          <a:noFill/>
        </p:spPr>
        <p:txBody>
          <a:bodyPr tIns="35268"/>
          <a:lstStyle/>
          <a:p>
            <a:pPr>
              <a:tabLst>
                <a:tab pos="0" algn="l"/>
                <a:tab pos="406400" algn="l"/>
                <a:tab pos="812800" algn="l"/>
                <a:tab pos="1220788" algn="l"/>
                <a:tab pos="1628775" algn="l"/>
                <a:tab pos="2036763" algn="l"/>
                <a:tab pos="2443163" algn="l"/>
                <a:tab pos="2851150" algn="l"/>
                <a:tab pos="3259138" algn="l"/>
                <a:tab pos="3667125" algn="l"/>
                <a:tab pos="4073525" algn="l"/>
                <a:tab pos="4481513" algn="l"/>
                <a:tab pos="4889500" algn="l"/>
                <a:tab pos="5295900" algn="l"/>
                <a:tab pos="5703888" algn="l"/>
                <a:tab pos="6111875" algn="l"/>
                <a:tab pos="6518275" algn="l"/>
                <a:tab pos="6926263" algn="l"/>
                <a:tab pos="7334250" algn="l"/>
                <a:tab pos="7740650" algn="l"/>
                <a:tab pos="8148638" algn="l"/>
              </a:tabLst>
            </a:pPr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搜索数据介绍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650038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114425" y="484188"/>
            <a:ext cx="6769100" cy="855662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数据体量</a:t>
            </a:r>
          </a:p>
        </p:txBody>
      </p:sp>
      <p:pic>
        <p:nvPicPr>
          <p:cNvPr id="1638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69607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696075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827088" y="1774825"/>
            <a:ext cx="7489825" cy="388778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br>
              <a:rPr lang="en-US" altLang="zh-CN" sz="4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网页量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亿，日更新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b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访问量达</a:t>
            </a:r>
            <a:r>
              <a:rPr lang="en-US" altLang="zh-CN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亿（2011）</a:t>
            </a:r>
            <a:b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搜狗增速显著，环比增长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22%</a:t>
            </a:r>
            <a:r>
              <a:rPr lang="en-US" altLang="zh-CN" sz="4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9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9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9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0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650038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114425" y="331788"/>
            <a:ext cx="6769100" cy="855662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日志数据体量</a:t>
            </a:r>
            <a:endParaRPr lang="zh-CN" altLang="en-US" sz="3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69607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696075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827088" y="1774825"/>
            <a:ext cx="7489825" cy="388778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1.8亿/天 =&gt; 60GB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6 month = 180 day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180 * 60GB = 10TB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90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90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90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数据体量</a:t>
            </a:r>
          </a:p>
        </p:txBody>
      </p:sp>
      <p:sp>
        <p:nvSpPr>
          <p:cNvPr id="1638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搜索仅仅这些数据吗？ 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网页索引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广告访问、点击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推荐服务数据和日志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案例需求</a:t>
            </a:r>
          </a:p>
        </p:txBody>
      </p:sp>
      <p:sp>
        <p:nvSpPr>
          <p:cNvPr id="17411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解决存储问题！ 能存储至少1年的数据量。</a:t>
            </a:r>
          </a:p>
          <a:p>
            <a:pPr algn="l">
              <a:buFontTx/>
              <a:buChar char="•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解决计算和访问问题！大部分服务可以使用延时访问，少部分涉及实时请求访问</a:t>
            </a:r>
          </a:p>
          <a:p>
            <a:pPr algn="l">
              <a:buFontTx/>
              <a:buChar char="•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解决扩展问题！可以随时增加、删除服务器来线性扩展服务</a:t>
            </a:r>
          </a:p>
          <a:p>
            <a:pPr algn="l">
              <a:buFontTx/>
              <a:buChar char="•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扩展服务简单！可以随时增加业务、服务，而不影响现有应用</a:t>
            </a:r>
          </a:p>
          <a:p>
            <a:pPr algn="l">
              <a:buFontTx/>
              <a:buChar char="•"/>
            </a:pP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课程使用数据样例</a:t>
            </a:r>
            <a:endParaRPr lang="zh-CN" altLang="en-US" sz="3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5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" y="1988340"/>
            <a:ext cx="8858250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47" y="1621193"/>
            <a:ext cx="8966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访问时间</a:t>
            </a:r>
            <a:r>
              <a:rPr lang="en-US" altLang="zh-CN" sz="1600" dirty="0"/>
              <a:t>       </a:t>
            </a:r>
            <a:r>
              <a:rPr lang="zh-CN" altLang="en-US" sz="1600" dirty="0"/>
              <a:t>用户 </a:t>
            </a:r>
            <a:r>
              <a:rPr lang="en-US" altLang="zh-CN" sz="1600" dirty="0"/>
              <a:t>ID                                   [</a:t>
            </a:r>
            <a:r>
              <a:rPr lang="zh-CN" altLang="en-US" sz="1600" dirty="0"/>
              <a:t>查询词</a:t>
            </a:r>
            <a:r>
              <a:rPr lang="en-US" altLang="zh-CN" sz="1600" dirty="0"/>
              <a:t>] URL</a:t>
            </a:r>
            <a:r>
              <a:rPr lang="zh-CN" altLang="en-US" sz="1600" dirty="0"/>
              <a:t>排名</a:t>
            </a:r>
            <a:r>
              <a:rPr lang="en-US" altLang="zh-CN" sz="1600" dirty="0"/>
              <a:t> </a:t>
            </a:r>
            <a:r>
              <a:rPr lang="zh-CN" altLang="en-US" sz="1600" dirty="0"/>
              <a:t>点击顺序号      用户点击的 </a:t>
            </a:r>
            <a:r>
              <a:rPr lang="en-US" altLang="zh-CN" sz="1600" dirty="0"/>
              <a:t>URL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课程使用数据样例</a:t>
            </a:r>
          </a:p>
        </p:txBody>
      </p:sp>
      <p:sp>
        <p:nvSpPr>
          <p:cNvPr id="19459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2011年某天数据  </a:t>
            </a:r>
          </a:p>
          <a:p>
            <a:pPr lvl="1" algn="l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4500W记录</a:t>
            </a:r>
          </a:p>
          <a:p>
            <a:pPr lvl="1" algn="l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2000w独立用户</a:t>
            </a:r>
          </a:p>
          <a:p>
            <a:pPr lvl="1" algn="l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4.6GB</a:t>
            </a:r>
          </a:p>
          <a:p>
            <a:pPr algn="l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数据分析需求</a:t>
            </a:r>
            <a:endParaRPr lang="zh-CN" altLang="en-US" sz="3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3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6大类需求：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（1）构建数据仓库（分月、天）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（2）条数统计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数据总条数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非空查询条数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非空非重复条数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独立UID数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21"/>
          <p:cNvSpPr>
            <a:spLocks noChangeShapeType="1"/>
          </p:cNvSpPr>
          <p:nvPr/>
        </p:nvSpPr>
        <p:spPr bwMode="auto">
          <a:xfrm>
            <a:off x="3435350" y="247808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2986088" y="1785938"/>
            <a:ext cx="811212" cy="798512"/>
            <a:chOff x="0" y="0"/>
            <a:chExt cx="511" cy="503"/>
          </a:xfrm>
        </p:grpSpPr>
        <p:pic>
          <p:nvPicPr>
            <p:cNvPr id="3101" name="Rectangle 12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2" name="Text Box 5"/>
            <p:cNvSpPr txBox="1">
              <a:spLocks noChangeArrowheads="1"/>
            </p:cNvSpPr>
            <p:nvPr/>
          </p:nvSpPr>
          <p:spPr bwMode="auto">
            <a:xfrm rot="3419335">
              <a:off x="104" y="73"/>
              <a:ext cx="30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76" name="Text Box 123"/>
          <p:cNvSpPr txBox="1">
            <a:spLocks noChangeArrowheads="1"/>
          </p:cNvSpPr>
          <p:nvPr/>
        </p:nvSpPr>
        <p:spPr bwMode="auto">
          <a:xfrm>
            <a:off x="4213225" y="3644900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技术选型和架构</a:t>
            </a:r>
          </a:p>
        </p:txBody>
      </p:sp>
      <p:sp>
        <p:nvSpPr>
          <p:cNvPr id="3077" name="Text Box 124"/>
          <p:cNvSpPr txBox="1">
            <a:spLocks noChangeArrowheads="1"/>
          </p:cNvSpPr>
          <p:nvPr/>
        </p:nvSpPr>
        <p:spPr bwMode="auto">
          <a:xfrm>
            <a:off x="3197225" y="1944688"/>
            <a:ext cx="373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078" name="Line 125"/>
          <p:cNvSpPr>
            <a:spLocks noChangeShapeType="1"/>
          </p:cNvSpPr>
          <p:nvPr/>
        </p:nvSpPr>
        <p:spPr bwMode="auto">
          <a:xfrm>
            <a:off x="3435350" y="417830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079" name="Group 9"/>
          <p:cNvGrpSpPr>
            <a:grpSpLocks/>
          </p:cNvGrpSpPr>
          <p:nvPr/>
        </p:nvGrpSpPr>
        <p:grpSpPr bwMode="auto">
          <a:xfrm>
            <a:off x="2986088" y="3489325"/>
            <a:ext cx="811212" cy="792163"/>
            <a:chOff x="0" y="0"/>
            <a:chExt cx="511" cy="499"/>
          </a:xfrm>
        </p:grpSpPr>
        <p:pic>
          <p:nvPicPr>
            <p:cNvPr id="3099" name="Rectangle 12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1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0" name="Text Box 11"/>
            <p:cNvSpPr txBox="1">
              <a:spLocks noChangeArrowheads="1"/>
            </p:cNvSpPr>
            <p:nvPr/>
          </p:nvSpPr>
          <p:spPr bwMode="auto">
            <a:xfrm rot="3419335">
              <a:off x="104" y="71"/>
              <a:ext cx="30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80" name="Text Box 127"/>
          <p:cNvSpPr txBox="1">
            <a:spLocks noChangeArrowheads="1"/>
          </p:cNvSpPr>
          <p:nvPr/>
        </p:nvSpPr>
        <p:spPr bwMode="auto">
          <a:xfrm>
            <a:off x="3197225" y="3644900"/>
            <a:ext cx="374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1" name="Text Box 130"/>
          <p:cNvSpPr txBox="1">
            <a:spLocks noChangeArrowheads="1"/>
          </p:cNvSpPr>
          <p:nvPr/>
        </p:nvSpPr>
        <p:spPr bwMode="auto">
          <a:xfrm>
            <a:off x="3124200" y="4410075"/>
            <a:ext cx="374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082" name="Text Box 134"/>
          <p:cNvSpPr txBox="1">
            <a:spLocks noChangeArrowheads="1"/>
          </p:cNvSpPr>
          <p:nvPr/>
        </p:nvSpPr>
        <p:spPr bwMode="auto">
          <a:xfrm>
            <a:off x="4213225" y="1917700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搜狗案例剖析</a:t>
            </a:r>
          </a:p>
        </p:txBody>
      </p:sp>
      <p:grpSp>
        <p:nvGrpSpPr>
          <p:cNvPr id="3083" name="Group 15"/>
          <p:cNvGrpSpPr>
            <a:grpSpLocks/>
          </p:cNvGrpSpPr>
          <p:nvPr/>
        </p:nvGrpSpPr>
        <p:grpSpPr bwMode="auto">
          <a:xfrm>
            <a:off x="2968625" y="4298950"/>
            <a:ext cx="809625" cy="793750"/>
            <a:chOff x="0" y="0"/>
            <a:chExt cx="510" cy="500"/>
          </a:xfrm>
        </p:grpSpPr>
        <p:pic>
          <p:nvPicPr>
            <p:cNvPr id="3097" name="Rectangle 12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0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8" name="Text Box 17"/>
            <p:cNvSpPr txBox="1">
              <a:spLocks noChangeArrowheads="1"/>
            </p:cNvSpPr>
            <p:nvPr/>
          </p:nvSpPr>
          <p:spPr bwMode="auto">
            <a:xfrm rot="3419335">
              <a:off x="105" y="72"/>
              <a:ext cx="30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84" name="Line 121"/>
          <p:cNvSpPr>
            <a:spLocks noChangeShapeType="1"/>
          </p:cNvSpPr>
          <p:nvPr/>
        </p:nvSpPr>
        <p:spPr bwMode="auto">
          <a:xfrm>
            <a:off x="3473450" y="5013325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Text Box 127"/>
          <p:cNvSpPr txBox="1">
            <a:spLocks noChangeArrowheads="1"/>
          </p:cNvSpPr>
          <p:nvPr/>
        </p:nvSpPr>
        <p:spPr bwMode="auto">
          <a:xfrm>
            <a:off x="3176588" y="4435475"/>
            <a:ext cx="374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3086" name="Text Box 123"/>
          <p:cNvSpPr txBox="1">
            <a:spLocks noChangeArrowheads="1"/>
          </p:cNvSpPr>
          <p:nvPr/>
        </p:nvSpPr>
        <p:spPr bwMode="auto">
          <a:xfrm>
            <a:off x="4284663" y="4527550"/>
            <a:ext cx="41417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WEB Server和日志采集系统</a:t>
            </a:r>
          </a:p>
        </p:txBody>
      </p:sp>
      <p:pic>
        <p:nvPicPr>
          <p:cNvPr id="3087" name="图片 1" descr="目标1.jpg"/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062163"/>
            <a:ext cx="2236787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8" name="Group 22"/>
          <p:cNvGrpSpPr>
            <a:grpSpLocks/>
          </p:cNvGrpSpPr>
          <p:nvPr/>
        </p:nvGrpSpPr>
        <p:grpSpPr bwMode="auto">
          <a:xfrm>
            <a:off x="468313" y="496888"/>
            <a:ext cx="3455987" cy="968375"/>
            <a:chOff x="0" y="0"/>
            <a:chExt cx="1440" cy="448"/>
          </a:xfrm>
        </p:grpSpPr>
        <p:sp>
          <p:nvSpPr>
            <p:cNvPr id="3095" name="Freeform 13"/>
            <p:cNvSpPr>
              <a:spLocks/>
            </p:cNvSpPr>
            <p:nvPr/>
          </p:nvSpPr>
          <p:spPr bwMode="auto">
            <a:xfrm>
              <a:off x="85" y="258"/>
              <a:ext cx="1270" cy="190"/>
            </a:xfrm>
            <a:custGeom>
              <a:avLst/>
              <a:gdLst>
                <a:gd name="T0" fmla="*/ 2700 w 1120"/>
                <a:gd name="T1" fmla="*/ 35 h 252"/>
                <a:gd name="T2" fmla="*/ 2689 w 1120"/>
                <a:gd name="T3" fmla="*/ 35 h 252"/>
                <a:gd name="T4" fmla="*/ 2650 w 1120"/>
                <a:gd name="T5" fmla="*/ 34 h 252"/>
                <a:gd name="T6" fmla="*/ 2590 w 1120"/>
                <a:gd name="T7" fmla="*/ 33 h 252"/>
                <a:gd name="T8" fmla="*/ 2504 w 1120"/>
                <a:gd name="T9" fmla="*/ 32 h 252"/>
                <a:gd name="T10" fmla="*/ 2393 w 1120"/>
                <a:gd name="T11" fmla="*/ 31 h 252"/>
                <a:gd name="T12" fmla="*/ 2263 w 1120"/>
                <a:gd name="T13" fmla="*/ 29 h 252"/>
                <a:gd name="T14" fmla="*/ 2111 w 1120"/>
                <a:gd name="T15" fmla="*/ 29 h 252"/>
                <a:gd name="T16" fmla="*/ 1941 w 1120"/>
                <a:gd name="T17" fmla="*/ 27 h 252"/>
                <a:gd name="T18" fmla="*/ 1761 w 1120"/>
                <a:gd name="T19" fmla="*/ 26 h 252"/>
                <a:gd name="T20" fmla="*/ 1557 w 1120"/>
                <a:gd name="T21" fmla="*/ 26 h 252"/>
                <a:gd name="T22" fmla="*/ 1338 w 1120"/>
                <a:gd name="T23" fmla="*/ 26 h 252"/>
                <a:gd name="T24" fmla="*/ 1123 w 1120"/>
                <a:gd name="T25" fmla="*/ 26 h 252"/>
                <a:gd name="T26" fmla="*/ 924 w 1120"/>
                <a:gd name="T27" fmla="*/ 26 h 252"/>
                <a:gd name="T28" fmla="*/ 742 w 1120"/>
                <a:gd name="T29" fmla="*/ 27 h 252"/>
                <a:gd name="T30" fmla="*/ 574 w 1120"/>
                <a:gd name="T31" fmla="*/ 29 h 252"/>
                <a:gd name="T32" fmla="*/ 431 w 1120"/>
                <a:gd name="T33" fmla="*/ 29 h 252"/>
                <a:gd name="T34" fmla="*/ 305 w 1120"/>
                <a:gd name="T35" fmla="*/ 31 h 252"/>
                <a:gd name="T36" fmla="*/ 196 w 1120"/>
                <a:gd name="T37" fmla="*/ 32 h 252"/>
                <a:gd name="T38" fmla="*/ 111 w 1120"/>
                <a:gd name="T39" fmla="*/ 33 h 252"/>
                <a:gd name="T40" fmla="*/ 48 w 1120"/>
                <a:gd name="T41" fmla="*/ 34 h 252"/>
                <a:gd name="T42" fmla="*/ 14 w 1120"/>
                <a:gd name="T43" fmla="*/ 35 h 252"/>
                <a:gd name="T44" fmla="*/ 0 w 1120"/>
                <a:gd name="T45" fmla="*/ 35 h 252"/>
                <a:gd name="T46" fmla="*/ 0 w 1120"/>
                <a:gd name="T47" fmla="*/ 8 h 252"/>
                <a:gd name="T48" fmla="*/ 1348 w 1120"/>
                <a:gd name="T49" fmla="*/ 0 h 252"/>
                <a:gd name="T50" fmla="*/ 2700 w 1120"/>
                <a:gd name="T51" fmla="*/ 8 h 252"/>
                <a:gd name="T52" fmla="*/ 2700 w 1120"/>
                <a:gd name="T53" fmla="*/ 35 h 2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120"/>
                <a:gd name="T82" fmla="*/ 0 h 252"/>
                <a:gd name="T83" fmla="*/ 1120 w 1120"/>
                <a:gd name="T84" fmla="*/ 252 h 2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D4EBE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培训目标</a:t>
              </a:r>
            </a:p>
          </p:txBody>
        </p:sp>
      </p:grpSp>
      <p:sp>
        <p:nvSpPr>
          <p:cNvPr id="3089" name="Text Box 123"/>
          <p:cNvSpPr txBox="1">
            <a:spLocks noChangeArrowheads="1"/>
          </p:cNvSpPr>
          <p:nvPr/>
        </p:nvSpPr>
        <p:spPr bwMode="auto">
          <a:xfrm>
            <a:off x="4213225" y="2782888"/>
            <a:ext cx="203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搜索数据介绍</a:t>
            </a:r>
          </a:p>
        </p:txBody>
      </p:sp>
      <p:sp>
        <p:nvSpPr>
          <p:cNvPr id="3090" name="Line 125"/>
          <p:cNvSpPr>
            <a:spLocks noChangeShapeType="1"/>
          </p:cNvSpPr>
          <p:nvPr/>
        </p:nvSpPr>
        <p:spPr bwMode="auto">
          <a:xfrm>
            <a:off x="3435350" y="331628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091" name="Group 27"/>
          <p:cNvGrpSpPr>
            <a:grpSpLocks/>
          </p:cNvGrpSpPr>
          <p:nvPr/>
        </p:nvGrpSpPr>
        <p:grpSpPr bwMode="auto">
          <a:xfrm>
            <a:off x="2986088" y="2627313"/>
            <a:ext cx="811212" cy="792162"/>
            <a:chOff x="0" y="0"/>
            <a:chExt cx="511" cy="499"/>
          </a:xfrm>
        </p:grpSpPr>
        <p:pic>
          <p:nvPicPr>
            <p:cNvPr id="3093" name="Rectangle 12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1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4" name="Text Box 29"/>
            <p:cNvSpPr txBox="1">
              <a:spLocks noChangeArrowheads="1"/>
            </p:cNvSpPr>
            <p:nvPr/>
          </p:nvSpPr>
          <p:spPr bwMode="auto">
            <a:xfrm rot="3419335">
              <a:off x="104" y="71"/>
              <a:ext cx="302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92" name="Text Box 127"/>
          <p:cNvSpPr txBox="1">
            <a:spLocks noChangeArrowheads="1"/>
          </p:cNvSpPr>
          <p:nvPr/>
        </p:nvSpPr>
        <p:spPr bwMode="auto">
          <a:xfrm>
            <a:off x="3197225" y="2782888"/>
            <a:ext cx="373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数据分析需求</a:t>
            </a:r>
          </a:p>
        </p:txBody>
      </p:sp>
      <p:sp>
        <p:nvSpPr>
          <p:cNvPr id="2150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357313"/>
            <a:ext cx="8229600" cy="452596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（3）关键词分析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查询关键词长度统计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查询频度排名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（4）UID分析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UID查询次数分布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UID平均查询次数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UID改变查询关键词统计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数据分析需求</a:t>
            </a:r>
            <a:endParaRPr lang="zh-CN" altLang="en-US" sz="3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1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428750"/>
            <a:ext cx="8229600" cy="4697413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（5）用户行为分析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点击次数与Rank之间的关系分析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直接输入URL作为查询词的比例</a:t>
            </a:r>
          </a:p>
          <a:p>
            <a:pPr lvl="1" algn="l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独立用户行为分析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（6）实时数据展示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2636838"/>
            <a:ext cx="7510463" cy="1146175"/>
          </a:xfrm>
          <a:noFill/>
        </p:spPr>
        <p:txBody>
          <a:bodyPr tIns="35268"/>
          <a:lstStyle/>
          <a:p>
            <a:pPr>
              <a:tabLst>
                <a:tab pos="0" algn="l"/>
                <a:tab pos="406400" algn="l"/>
                <a:tab pos="812800" algn="l"/>
                <a:tab pos="1220788" algn="l"/>
                <a:tab pos="1628775" algn="l"/>
                <a:tab pos="2036763" algn="l"/>
                <a:tab pos="2443163" algn="l"/>
                <a:tab pos="2851150" algn="l"/>
                <a:tab pos="3259138" algn="l"/>
                <a:tab pos="3667125" algn="l"/>
                <a:tab pos="4073525" algn="l"/>
                <a:tab pos="4481513" algn="l"/>
                <a:tab pos="4889500" algn="l"/>
                <a:tab pos="5295900" algn="l"/>
                <a:tab pos="5703888" algn="l"/>
                <a:tab pos="6111875" algn="l"/>
                <a:tab pos="6518275" algn="l"/>
                <a:tab pos="6926263" algn="l"/>
                <a:tab pos="7334250" algn="l"/>
                <a:tab pos="7740650" algn="l"/>
                <a:tab pos="8148638" algn="l"/>
              </a:tabLst>
            </a:pPr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技术选型与架构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 noChangeArrowheads="1"/>
          </p:cNvSpPr>
          <p:nvPr/>
        </p:nvSpPr>
        <p:spPr bwMode="auto">
          <a:xfrm>
            <a:off x="495300" y="73025"/>
            <a:ext cx="79629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3800" b="1">
                <a:solidFill>
                  <a:schemeClr val="tx2"/>
                </a:solidFill>
                <a:ea typeface="微软雅黑" panose="020B0503020204020204" pitchFamily="34" charset="-122"/>
              </a:rPr>
              <a:t>平台和技术架构参考</a:t>
            </a:r>
          </a:p>
        </p:txBody>
      </p:sp>
      <p:sp>
        <p:nvSpPr>
          <p:cNvPr id="24579" name="内容占位符 2"/>
          <p:cNvSpPr>
            <a:spLocks noGrp="1" noChangeArrowheads="1"/>
          </p:cNvSpPr>
          <p:nvPr/>
        </p:nvSpPr>
        <p:spPr bwMode="auto">
          <a:xfrm>
            <a:off x="495300" y="1123950"/>
            <a:ext cx="796290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Hadoop后的数据仓库流程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Hive、Pig、MR、工作流</a:t>
            </a:r>
            <a:r>
              <a:rPr lang="zh-CN" altLang="en-US" sz="17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80" name="Picture 2" descr="图片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t="2042" r="1259" b="24489"/>
          <a:stretch/>
        </p:blipFill>
        <p:spPr bwMode="auto">
          <a:xfrm>
            <a:off x="358863" y="2492570"/>
            <a:ext cx="8391051" cy="308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00813" y="5859463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AF3ACAA-3253-4861-8464-71CF21370A25}" type="slidenum"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15888"/>
            <a:ext cx="8229600" cy="1143000"/>
          </a:xfrm>
          <a:noFill/>
        </p:spPr>
        <p:txBody>
          <a:bodyPr/>
          <a:lstStyle/>
          <a:p>
            <a:r>
              <a:rPr lang="en-US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Taobao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" t="2527" r="-1"/>
          <a:stretch/>
        </p:blipFill>
        <p:spPr bwMode="auto">
          <a:xfrm>
            <a:off x="898317" y="1258888"/>
            <a:ext cx="7788483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00813" y="56991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30FBC66-767D-40EB-96F4-04FFBEC34D0B}" type="slidenum"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7325"/>
            <a:ext cx="8229600" cy="1143000"/>
          </a:xfrm>
          <a:noFill/>
        </p:spPr>
        <p:txBody>
          <a:bodyPr/>
          <a:lstStyle/>
          <a:p>
            <a:r>
              <a:rPr lang="en-US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Taobao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468438"/>
            <a:ext cx="8789988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HP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1412875"/>
            <a:ext cx="7202487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系统架构与核心功能模块</a:t>
            </a:r>
          </a:p>
        </p:txBody>
      </p:sp>
      <p:sp>
        <p:nvSpPr>
          <p:cNvPr id="28675" name="内容占位符 2"/>
          <p:cNvSpPr>
            <a:spLocks noGrp="1" noChangeArrowheads="1"/>
          </p:cNvSpPr>
          <p:nvPr>
            <p:ph idx="1"/>
          </p:nvPr>
        </p:nvSpPr>
        <p:spPr>
          <a:xfrm>
            <a:off x="785813" y="1600200"/>
            <a:ext cx="7900987" cy="4525963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SERVER-&gt;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日志采集平台-&gt;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日志清洗、加载-&gt;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数据仓库-&gt;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离线分析系统-&gt;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ETL加载-&gt;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关系型数据库-&gt;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WEB系统数据展示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最终效果</a:t>
            </a:r>
          </a:p>
        </p:txBody>
      </p:sp>
      <p:sp>
        <p:nvSpPr>
          <p:cNvPr id="29699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700" name="Object 4"/>
          <p:cNvGraphicFramePr>
            <a:graphicFrameLocks/>
          </p:cNvGraphicFramePr>
          <p:nvPr/>
        </p:nvGraphicFramePr>
        <p:xfrm>
          <a:off x="827088" y="1555750"/>
          <a:ext cx="7443787" cy="403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r:id="rId3" imgW="13695238" imgH="6809524" progId="Paint.Picture">
                  <p:embed/>
                </p:oleObj>
              </mc:Choice>
              <mc:Fallback>
                <p:oleObj r:id="rId3" imgW="13695238" imgH="6809524" progId="Paint.Picture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55750"/>
                        <a:ext cx="7443787" cy="403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最终效果</a:t>
            </a:r>
          </a:p>
        </p:txBody>
      </p:sp>
      <p:sp>
        <p:nvSpPr>
          <p:cNvPr id="30723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724" name="Object 4"/>
          <p:cNvGraphicFramePr>
            <a:graphicFrameLocks/>
          </p:cNvGraphicFramePr>
          <p:nvPr/>
        </p:nvGraphicFramePr>
        <p:xfrm>
          <a:off x="395288" y="1555750"/>
          <a:ext cx="8547100" cy="420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" r:id="rId3" imgW="12257143" imgH="5571429" progId="Paint.Picture">
                  <p:embed/>
                </p:oleObj>
              </mc:Choice>
              <mc:Fallback>
                <p:oleObj r:id="rId3" imgW="12257143" imgH="5571429" progId="Paint.Picture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555750"/>
                        <a:ext cx="8547100" cy="420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buFontTx/>
              <a:buNone/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6" descr="ppt红-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684213" y="4675188"/>
            <a:ext cx="57245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搜狗搜索背景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最终效果</a:t>
            </a:r>
          </a:p>
        </p:txBody>
      </p:sp>
      <p:sp>
        <p:nvSpPr>
          <p:cNvPr id="3174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1748" name="Object 4"/>
          <p:cNvGraphicFramePr>
            <a:graphicFrameLocks/>
          </p:cNvGraphicFramePr>
          <p:nvPr/>
        </p:nvGraphicFramePr>
        <p:xfrm>
          <a:off x="34925" y="1341438"/>
          <a:ext cx="9050338" cy="451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r:id="rId3" imgW="11828571" imgH="5866667" progId="Paint.Picture">
                  <p:embed/>
                </p:oleObj>
              </mc:Choice>
              <mc:Fallback>
                <p:oleObj r:id="rId3" imgW="11828571" imgH="5866667" progId="Paint.Picture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1341438"/>
                        <a:ext cx="9050338" cy="451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5575"/>
            <a:ext cx="8229600" cy="1143000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最终效果</a:t>
            </a:r>
          </a:p>
        </p:txBody>
      </p:sp>
      <p:sp>
        <p:nvSpPr>
          <p:cNvPr id="32771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712913"/>
            <a:ext cx="82296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2772" name="Object 4"/>
          <p:cNvGraphicFramePr>
            <a:graphicFrameLocks/>
          </p:cNvGraphicFramePr>
          <p:nvPr/>
        </p:nvGraphicFramePr>
        <p:xfrm>
          <a:off x="466725" y="1308100"/>
          <a:ext cx="8302625" cy="475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1" r:id="rId3" imgW="11895238" imgH="6695238" progId="Paint.Picture">
                  <p:embed/>
                </p:oleObj>
              </mc:Choice>
              <mc:Fallback>
                <p:oleObj r:id="rId3" imgW="11895238" imgH="6695238" progId="Paint.Picture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308100"/>
                        <a:ext cx="8302625" cy="475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最终效果</a:t>
            </a:r>
          </a:p>
        </p:txBody>
      </p:sp>
      <p:sp>
        <p:nvSpPr>
          <p:cNvPr id="33795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3796" name="Object 4"/>
          <p:cNvGraphicFramePr>
            <a:graphicFrameLocks/>
          </p:cNvGraphicFramePr>
          <p:nvPr/>
        </p:nvGraphicFramePr>
        <p:xfrm>
          <a:off x="395288" y="1339850"/>
          <a:ext cx="8359775" cy="468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5" r:id="rId3" imgW="11904762" imgH="6542857" progId="Paint.Picture">
                  <p:embed/>
                </p:oleObj>
              </mc:Choice>
              <mc:Fallback>
                <p:oleObj r:id="rId3" imgW="11904762" imgH="6542857" progId="Paint.Picture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339850"/>
                        <a:ext cx="8359775" cy="468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最终效果</a:t>
            </a:r>
          </a:p>
        </p:txBody>
      </p:sp>
      <p:sp>
        <p:nvSpPr>
          <p:cNvPr id="34819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4820" name="Object 4"/>
          <p:cNvGraphicFramePr>
            <a:graphicFrameLocks/>
          </p:cNvGraphicFramePr>
          <p:nvPr/>
        </p:nvGraphicFramePr>
        <p:xfrm>
          <a:off x="177800" y="1773238"/>
          <a:ext cx="8775700" cy="352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r:id="rId3" imgW="9638095" imgH="3877216" progId="Paint.Picture">
                  <p:embed/>
                </p:oleObj>
              </mc:Choice>
              <mc:Fallback>
                <p:oleObj r:id="rId3" imgW="9638095" imgH="3877216" progId="Paint.Picture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1773238"/>
                        <a:ext cx="8775700" cy="352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最终效果</a:t>
            </a:r>
          </a:p>
        </p:txBody>
      </p:sp>
      <p:sp>
        <p:nvSpPr>
          <p:cNvPr id="35843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844" name="Object 4"/>
          <p:cNvGraphicFramePr>
            <a:graphicFrameLocks/>
          </p:cNvGraphicFramePr>
          <p:nvPr/>
        </p:nvGraphicFramePr>
        <p:xfrm>
          <a:off x="250825" y="1555750"/>
          <a:ext cx="87884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r:id="rId3" imgW="9580952" imgH="3895238" progId="Paint.Picture">
                  <p:embed/>
                </p:oleObj>
              </mc:Choice>
              <mc:Fallback>
                <p:oleObj r:id="rId3" imgW="9580952" imgH="3895238" progId="Paint.Picture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555750"/>
                        <a:ext cx="87884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2636838"/>
            <a:ext cx="7510463" cy="1146175"/>
          </a:xfrm>
          <a:noFill/>
        </p:spPr>
        <p:txBody>
          <a:bodyPr tIns="35268"/>
          <a:lstStyle/>
          <a:p>
            <a:pPr>
              <a:tabLst>
                <a:tab pos="0" algn="l"/>
                <a:tab pos="406400" algn="l"/>
                <a:tab pos="812800" algn="l"/>
                <a:tab pos="1220788" algn="l"/>
                <a:tab pos="1628775" algn="l"/>
                <a:tab pos="2036763" algn="l"/>
                <a:tab pos="2443163" algn="l"/>
                <a:tab pos="2851150" algn="l"/>
                <a:tab pos="3259138" algn="l"/>
                <a:tab pos="3667125" algn="l"/>
                <a:tab pos="4073525" algn="l"/>
                <a:tab pos="4481513" algn="l"/>
                <a:tab pos="4889500" algn="l"/>
                <a:tab pos="5295900" algn="l"/>
                <a:tab pos="5703888" algn="l"/>
                <a:tab pos="6111875" algn="l"/>
                <a:tab pos="6518275" algn="l"/>
                <a:tab pos="6926263" algn="l"/>
                <a:tab pos="7334250" algn="l"/>
                <a:tab pos="7740650" algn="l"/>
                <a:tab pos="8148638" algn="l"/>
              </a:tabLst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 Server</a:t>
            </a:r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Web server</a:t>
            </a:r>
          </a:p>
        </p:txBody>
      </p:sp>
      <p:sp>
        <p:nvSpPr>
          <p:cNvPr id="378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268413"/>
            <a:ext cx="8540750" cy="5256212"/>
          </a:xfrm>
        </p:spPr>
        <p:txBody>
          <a:bodyPr/>
          <a:lstStyle/>
          <a:p>
            <a:pPr>
              <a:buFontTx/>
              <a:buNone/>
            </a:pP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WWW和Web Server的概念</a:t>
            </a:r>
          </a:p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WWW(World Wide Web)是Internet上被广泛应用的一种信息服务技术。WWW 采用的是客户/服务器结构，整理和储存各种WWW资源，并响应客户端软件的请求，把所需的信息资源通过浏览器传送给用户。 </a:t>
            </a:r>
          </a:p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客户指浏览器</a:t>
            </a:r>
          </a:p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服务器指Web Server。从功能上讲：WEB服务器是提供网上信息浏览服务，也称为WWW(WORLD WIDE WEB)服务器。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Web server</a:t>
            </a:r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600200"/>
            <a:ext cx="8540750" cy="4498975"/>
          </a:xfrm>
        </p:spPr>
        <p:txBody>
          <a:bodyPr/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主流的Web server（服务器软件）介绍：</a:t>
            </a:r>
          </a:p>
          <a:p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Microsoft IIS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8916" name="Picture 4" descr="507960f7af2be3b6632c6525d215a16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925763"/>
            <a:ext cx="468312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MS IIS</a:t>
            </a:r>
          </a:p>
        </p:txBody>
      </p:sp>
      <p:sp>
        <p:nvSpPr>
          <p:cNvPr id="399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3850" y="1412875"/>
            <a:ext cx="8540750" cy="5327650"/>
          </a:xfrm>
        </p:spPr>
        <p:txBody>
          <a:bodyPr/>
          <a:lstStyle/>
          <a:p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微软的Web服务器产品为Internet Information Server (IIS)， IIS 是允许在公共Intranet或Internet上发布信息的Web服务器。例如：微软的官方网站</a:t>
            </a:r>
          </a:p>
          <a:p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IIS提供了一个图形界面的管理工具，称为 Internet服务管理器，可用于监视配置和控制Internet服务</a:t>
            </a:r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IIS包括Web服务器、FTP服务器和SMTP服务器，它使得在网络（包括互联网和局域网）上发布信息成了一件很容易的事。同时，它还提供一个Internet数据库连接器，可以实现对数据库的查询和更新。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IBM WebSphere </a:t>
            </a:r>
          </a:p>
        </p:txBody>
      </p:sp>
      <p:pic>
        <p:nvPicPr>
          <p:cNvPr id="40963" name="Picture 3" descr="e82e4cc678dd4517f1aecc37d7203a3e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813" y="1268413"/>
            <a:ext cx="5618162" cy="4641850"/>
          </a:xfr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8" descr="6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84313"/>
            <a:ext cx="785812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7"/>
          <p:cNvSpPr>
            <a:spLocks noChangeArrowheads="1"/>
          </p:cNvSpPr>
          <p:nvPr/>
        </p:nvSpPr>
        <p:spPr bwMode="auto">
          <a:xfrm>
            <a:off x="1209675" y="446088"/>
            <a:ext cx="6459538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76313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76313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76313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76313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76313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763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763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763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763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Tx/>
              <a:buNone/>
            </a:pPr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最大中文互联网阵地</a:t>
            </a:r>
          </a:p>
        </p:txBody>
      </p:sp>
      <p:pic>
        <p:nvPicPr>
          <p:cNvPr id="6148" name="Picture 9" descr="6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644900"/>
            <a:ext cx="15906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WebSphere</a:t>
            </a:r>
          </a:p>
        </p:txBody>
      </p:sp>
      <p:sp>
        <p:nvSpPr>
          <p:cNvPr id="4198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600200"/>
            <a:ext cx="8540750" cy="44989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ebSphere软件平台提供了一整套全面的集成电子商务软件解决方案。作为一种基于行业标准的平台，它拥有足够的灵活性，能够适应市场的波动和商业目标的变化。它能够创建、部署、管理、扩展出强大、可移植、与众不同的</a:t>
            </a:r>
            <a:r>
              <a:rPr lang="zh-CN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电子商务应用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，所有这些内容在必要时都可以与现有的传统应用实现集成。以这一稳固的平台为基础，客户可以将不同的IT环境集成在一起，从而能够最大程度地利用现有的投资。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BEA WebLogic</a:t>
            </a:r>
            <a:r>
              <a:rPr lang="zh-CN" altLang="zh-CN" sz="3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43011" name="Picture 3" descr="0a40db01d141d6b161ee63196ef1bf3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1809750"/>
            <a:ext cx="7358062" cy="3892550"/>
          </a:xfr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BEA WebLogic</a:t>
            </a:r>
          </a:p>
        </p:txBody>
      </p:sp>
      <p:sp>
        <p:nvSpPr>
          <p:cNvPr id="4403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557338"/>
            <a:ext cx="8540750" cy="4997450"/>
          </a:xfrm>
        </p:spPr>
        <p:txBody>
          <a:bodyPr/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具有全面的功能、对开放标准的遵从性、多层架构、支持基于组件的开发，基于 Internet 的企业都选择它来开发、部署最佳的应用。 </a:t>
            </a:r>
          </a:p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BEA WebLogic Server 在使应用服务器成为</a:t>
            </a:r>
            <a:r>
              <a:rPr lang="zh-CN" altLang="zh-CN" sz="2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企业应用架构</a:t>
            </a: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的基础方面继续处于领先地位。 </a:t>
            </a:r>
          </a:p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BEA WebLogic Server 的遵从 J2EE 、面向服务的架构，以及丰富的工具集支持，便于实现业务逻辑、数据和表达的分离，提供开发和部署各种业务驱动应用所必需的底层核心功能。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IPlanet Application Server</a:t>
            </a:r>
            <a:r>
              <a:rPr lang="zh-CN" altLang="zh-CN" sz="3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45059" name="Picture 3" descr="513fb7bd73e78efb30ae64bd01c85e3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813" y="1628775"/>
            <a:ext cx="5976937" cy="4278313"/>
          </a:xfr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IPlanet Application Server</a:t>
            </a:r>
          </a:p>
        </p:txBody>
      </p:sp>
      <p:sp>
        <p:nvSpPr>
          <p:cNvPr id="4608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500188"/>
            <a:ext cx="8540750" cy="4498975"/>
          </a:xfrm>
        </p:spPr>
        <p:txBody>
          <a:bodyPr/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iPlanet Application Server的基本核心服务包括事务监控器、多负载平衡选项、对集群和故障转移全面的支持、集成的XML 解析器和可扩展格式语言转换（XLST）引擎以及对国际化的全面支持。iPlanet Application Server 企业版所提供的全部特性和功能，并得益于J2EE系统构架，拥有更好的商业</a:t>
            </a:r>
            <a:r>
              <a:rPr lang="zh-CN" altLang="zh-CN" sz="2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工作流程管理工具和应用集成功能</a:t>
            </a:r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1524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Oracle IAS</a:t>
            </a:r>
            <a:r>
              <a:rPr lang="zh-CN" altLang="zh-CN" sz="3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47107" name="Picture 3" descr="b01483f1a50af7e7847021ee9296e1e8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75" y="1233488"/>
            <a:ext cx="6215063" cy="4860925"/>
          </a:xfr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Oracle IAS</a:t>
            </a:r>
          </a:p>
        </p:txBody>
      </p:sp>
      <p:sp>
        <p:nvSpPr>
          <p:cNvPr id="4813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500188"/>
            <a:ext cx="8540750" cy="4498975"/>
          </a:xfrm>
        </p:spPr>
        <p:txBody>
          <a:bodyPr/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Oracle Internet Application Server 最大的优势是其集成性和通用性 </a:t>
            </a:r>
          </a:p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集成性方面支持Web浏览器、胖客户端和手持设备</a:t>
            </a:r>
          </a:p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在通用性方面，Oracle iAS支持各种业界标准，包括 JavaBeans、CORBA、Servlets以及XML标准等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142875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49155" name="Picture 3" descr="2d0fec6163f1cceb179186f3aa617af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200150"/>
            <a:ext cx="645001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</a:p>
        </p:txBody>
      </p:sp>
      <p:sp>
        <p:nvSpPr>
          <p:cNvPr id="501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428750"/>
            <a:ext cx="8540750" cy="4498975"/>
          </a:xfrm>
        </p:spPr>
        <p:txBody>
          <a:bodyPr/>
          <a:lstStyle/>
          <a:p>
            <a:r>
              <a:rPr lang="zh-CN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Apache是自由软件，所以不断有人来为它开发新的功能、新的特性、修改原来的缺陷。Apache的特点是简单、速度快、性能稳定，并可做代理服务器来使用。本来它只用于小型或试验Internet网络，后来逐步扩充到各种Unix系统中，尤其对Linux的支持相当完美。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 idx="4294967295"/>
          </p:nvPr>
        </p:nvSpPr>
        <p:spPr>
          <a:xfrm>
            <a:off x="466725" y="214313"/>
            <a:ext cx="8229600" cy="928687"/>
          </a:xfrm>
        </p:spPr>
        <p:txBody>
          <a:bodyPr/>
          <a:lstStyle/>
          <a:p>
            <a:pPr eaLnBrk="1" hangingPunct="1"/>
            <a:r>
              <a:rPr lang="en-US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endParaRPr lang="zh-CN" altLang="en-US" sz="3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3" name="内容占位符 2"/>
          <p:cNvSpPr>
            <a:spLocks noGrp="1"/>
          </p:cNvSpPr>
          <p:nvPr>
            <p:ph idx="4294967295"/>
          </p:nvPr>
        </p:nvSpPr>
        <p:spPr>
          <a:xfrm>
            <a:off x="457200" y="1285875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 (“engine x”)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是俄罗斯人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Igor Sysoev(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塞索耶夫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编写的一款高性能的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和反向代理服务器。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已经在俄罗斯最大的门户网站──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 Rambler Media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www.rambler.ru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）上运行了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年时间，同时俄罗斯超过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的虚拟主机平台采用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作为反向代理服务器。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在国内，已经有新浪博客、新浪播客、搜狐通行证、网易新闻、网易博客、金山逍遥网等多家网站、频道使用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服务器。</a:t>
            </a:r>
          </a:p>
          <a:p>
            <a:pPr eaLnBrk="1" hangingPunct="1"/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735138" y="471488"/>
            <a:ext cx="6408737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679" tIns="42840" rIns="85679" bIns="4284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搜狗在搜狐的肩膀上成长</a:t>
            </a:r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898525" y="1624013"/>
            <a:ext cx="7569200" cy="4398962"/>
            <a:chOff x="0" y="0"/>
            <a:chExt cx="4767" cy="2771"/>
          </a:xfrm>
        </p:grpSpPr>
        <p:pic>
          <p:nvPicPr>
            <p:cNvPr id="6148" name="Picture 4" descr="狐首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132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9" name="Picture 5" descr="12-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" y="1423"/>
              <a:ext cx="2158" cy="1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0" name="Picture 6" descr="12-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" y="575"/>
              <a:ext cx="2408" cy="1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51" name="Group 7"/>
            <p:cNvGrpSpPr>
              <a:grpSpLocks/>
            </p:cNvGrpSpPr>
            <p:nvPr/>
          </p:nvGrpSpPr>
          <p:grpSpPr bwMode="auto">
            <a:xfrm>
              <a:off x="40" y="439"/>
              <a:ext cx="2707" cy="1904"/>
              <a:chOff x="0" y="0"/>
              <a:chExt cx="2707" cy="1904"/>
            </a:xfrm>
          </p:grpSpPr>
          <p:sp>
            <p:nvSpPr>
              <p:cNvPr id="6152" name="AutoShape 8"/>
              <p:cNvSpPr>
                <a:spLocks noChangeArrowheads="1"/>
              </p:cNvSpPr>
              <p:nvPr/>
            </p:nvSpPr>
            <p:spPr bwMode="auto">
              <a:xfrm>
                <a:off x="0" y="255"/>
                <a:ext cx="2047" cy="257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53" name="AutoShape 9"/>
              <p:cNvSpPr>
                <a:spLocks noChangeArrowheads="1"/>
              </p:cNvSpPr>
              <p:nvPr/>
            </p:nvSpPr>
            <p:spPr bwMode="auto">
              <a:xfrm>
                <a:off x="1302" y="1371"/>
                <a:ext cx="703" cy="257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54" name="AutoShape 10"/>
              <p:cNvSpPr>
                <a:spLocks/>
              </p:cNvSpPr>
              <p:nvPr/>
            </p:nvSpPr>
            <p:spPr bwMode="auto">
              <a:xfrm rot="-5400000">
                <a:off x="2384" y="-50"/>
                <a:ext cx="227" cy="327"/>
              </a:xfrm>
              <a:prstGeom prst="rightBracket">
                <a:avLst>
                  <a:gd name="adj" fmla="val 73274"/>
                </a:avLst>
              </a:prstGeom>
              <a:noFill/>
              <a:ln w="28575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55" name="AutoShape 11"/>
              <p:cNvSpPr>
                <a:spLocks/>
              </p:cNvSpPr>
              <p:nvPr/>
            </p:nvSpPr>
            <p:spPr bwMode="auto">
              <a:xfrm rot="5400000">
                <a:off x="2430" y="1627"/>
                <a:ext cx="227" cy="327"/>
              </a:xfrm>
              <a:prstGeom prst="rightBracket">
                <a:avLst>
                  <a:gd name="adj" fmla="val 73274"/>
                </a:avLst>
              </a:prstGeom>
              <a:noFill/>
              <a:ln w="28575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 idx="4294967295"/>
          </p:nvPr>
        </p:nvSpPr>
        <p:spPr>
          <a:xfrm>
            <a:off x="466725" y="3317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的优点①</a:t>
            </a:r>
          </a:p>
        </p:txBody>
      </p:sp>
      <p:sp>
        <p:nvSpPr>
          <p:cNvPr id="52227" name="内容占位符 2"/>
          <p:cNvSpPr>
            <a:spLocks noGrp="1"/>
          </p:cNvSpPr>
          <p:nvPr>
            <p:ph idx="4294967295"/>
          </p:nvPr>
        </p:nvSpPr>
        <p:spPr>
          <a:xfrm>
            <a:off x="466725" y="1484313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、高并发连接：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官方测试能够支撑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万并发连接，在实际生产环境中跑到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万并发连接数。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、内存消耗少：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万并发连接下，开启的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进程才消耗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150M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内存（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15M*10=150M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、配置文件非常简单：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风格跟程序一样通俗易懂。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、成本低廉：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为开源软件，可以免费使用。而购买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F5 BIG-IP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NetScaler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等硬件负载均衡交换机则需要十多万至几十万人民币。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 idx="4294967295"/>
          </p:nvPr>
        </p:nvSpPr>
        <p:spPr>
          <a:xfrm>
            <a:off x="611188" y="40322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的优点②</a:t>
            </a:r>
            <a:endParaRPr lang="zh-CN" altLang="en-US" sz="3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251" name="内容占位符 2"/>
          <p:cNvSpPr>
            <a:spLocks noGrp="1"/>
          </p:cNvSpPr>
          <p:nvPr>
            <p:ph idx="4294967295"/>
          </p:nvPr>
        </p:nvSpPr>
        <p:spPr>
          <a:xfrm>
            <a:off x="466725" y="1484313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、支持</a:t>
            </a:r>
            <a:r>
              <a:rPr lang="en-US" altLang="zh-CN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Rewrite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重写规则：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能够根据域名、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的不同，将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请求分到不同的后端服务器群组。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、内置的健康检查功能：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如果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 Proxy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后端的某台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服务器宕机了，不会影响前端访问。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、节省带宽：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支持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GZIP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压缩，可以添加浏览器本地缓存的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Header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头。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、稳定性高：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用于反向代理，宕机的概率微乎其微。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 idx="4294967295"/>
          </p:nvPr>
        </p:nvSpPr>
        <p:spPr>
          <a:xfrm>
            <a:off x="682625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单点性能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275" name="内容占位符 3" descr="nginx_c30k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8525" y="1195388"/>
            <a:ext cx="7696200" cy="3271837"/>
          </a:xfrm>
        </p:spPr>
      </p:pic>
      <p:sp>
        <p:nvSpPr>
          <p:cNvPr id="54276" name="TextBox 4"/>
          <p:cNvSpPr txBox="1">
            <a:spLocks noChangeArrowheads="1"/>
          </p:cNvSpPr>
          <p:nvPr/>
        </p:nvSpPr>
        <p:spPr bwMode="auto">
          <a:xfrm>
            <a:off x="490538" y="4552950"/>
            <a:ext cx="8153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2009-09-03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14:30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，金山游戏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剑侠情缘网络版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临时维护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小时，大量玩家上官网，论坛、评论、客服等动态应用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服务器集群，每台服务器的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活动连接数达到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生产环境相当高的并发值。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 idx="4294967295"/>
          </p:nvPr>
        </p:nvSpPr>
        <p:spPr>
          <a:xfrm>
            <a:off x="457200" y="428625"/>
            <a:ext cx="8229600" cy="928688"/>
          </a:xfrm>
        </p:spPr>
        <p:txBody>
          <a:bodyPr/>
          <a:lstStyle/>
          <a:p>
            <a:pPr eaLnBrk="1" hangingPunct="1"/>
            <a:r>
              <a:rPr lang="en-US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的主要应用类别</a:t>
            </a:r>
          </a:p>
        </p:txBody>
      </p:sp>
      <p:sp>
        <p:nvSpPr>
          <p:cNvPr id="55299" name="内容占位符 2"/>
          <p:cNvSpPr>
            <a:spLocks noGrp="1"/>
          </p:cNvSpPr>
          <p:nvPr>
            <p:ph idx="4294967295"/>
          </p:nvPr>
        </p:nvSpPr>
        <p:spPr>
          <a:xfrm>
            <a:off x="457200" y="1643063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、使用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FastCGI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运行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JSP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Perl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等程序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、使用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作反向代理、负载均衡、规则过滤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、使用 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 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运行静态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页、图片</a:t>
            </a:r>
            <a:endParaRPr lang="en-US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与其他新技术的结合应用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矩形 5"/>
          <p:cNvSpPr>
            <a:spLocks noChangeArrowheads="1"/>
          </p:cNvSpPr>
          <p:nvPr/>
        </p:nvSpPr>
        <p:spPr bwMode="auto">
          <a:xfrm>
            <a:off x="827088" y="2794000"/>
            <a:ext cx="36639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5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总结与提问</a:t>
            </a:r>
            <a:endParaRPr lang="zh-CN" altLang="en-US" sz="1800"/>
          </a:p>
        </p:txBody>
      </p:sp>
      <p:pic>
        <p:nvPicPr>
          <p:cNvPr id="72707" name="Picture 4" descr="http://image.photophoto.cn/nm-6/001/050/0010500018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BFA"/>
              </a:clrFrom>
              <a:clrTo>
                <a:srgbClr val="F7FB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9203" r="16248" b="3731"/>
          <a:stretch>
            <a:fillRect/>
          </a:stretch>
        </p:blipFill>
        <p:spPr bwMode="auto">
          <a:xfrm>
            <a:off x="5715000" y="1428750"/>
            <a:ext cx="32861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34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2636838"/>
            <a:ext cx="7510463" cy="1146175"/>
          </a:xfrm>
          <a:noFill/>
        </p:spPr>
        <p:txBody>
          <a:bodyPr tIns="35268"/>
          <a:lstStyle/>
          <a:p>
            <a:pPr>
              <a:tabLst>
                <a:tab pos="0" algn="l"/>
                <a:tab pos="406400" algn="l"/>
                <a:tab pos="812800" algn="l"/>
                <a:tab pos="1220788" algn="l"/>
                <a:tab pos="1628775" algn="l"/>
                <a:tab pos="2036763" algn="l"/>
                <a:tab pos="2443163" algn="l"/>
                <a:tab pos="2851150" algn="l"/>
                <a:tab pos="3259138" algn="l"/>
                <a:tab pos="3667125" algn="l"/>
                <a:tab pos="4073525" algn="l"/>
                <a:tab pos="4481513" algn="l"/>
                <a:tab pos="4889500" algn="l"/>
                <a:tab pos="5295900" algn="l"/>
                <a:tab pos="5703888" algn="l"/>
                <a:tab pos="6111875" algn="l"/>
                <a:tab pos="6518275" algn="l"/>
                <a:tab pos="6926263" algn="l"/>
                <a:tab pos="7334250" algn="l"/>
                <a:tab pos="7740650" algn="l"/>
                <a:tab pos="8148638" algn="l"/>
              </a:tabLst>
            </a:pPr>
            <a:r>
              <a:rPr lang="zh-CN" altLang="en-US" sz="4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开源日志收集系统</a:t>
            </a:r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Scribe</a:t>
            </a:r>
          </a:p>
        </p:txBody>
      </p:sp>
      <p:sp>
        <p:nvSpPr>
          <p:cNvPr id="5734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214438"/>
            <a:ext cx="8229600" cy="4911725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Scribe是facebook开源的日志收集系统，在facebook内部已经得到大量的应用。它能够从各种日志源上收集日志，存储到一个中央存储系统 （可以是NFS，分布式文件系统等）上，以便于进行集中统计分析处理。它为日志的“分布式收集，统一处理”提供了一个可扩展的，高容错的方案。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Scribe</a:t>
            </a:r>
          </a:p>
        </p:txBody>
      </p:sp>
      <p:sp>
        <p:nvSpPr>
          <p:cNvPr id="58371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357313"/>
            <a:ext cx="7932738" cy="452596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最重要的特点是容错性好。当后端的存储系统crash时，scribe会将数据写到本地磁盘上，当存储系统恢复正常后，scribe将日志重新加载到存储系统中。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25487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Scribe数据流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143000"/>
            <a:ext cx="7862888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Scribe架构</a:t>
            </a:r>
          </a:p>
        </p:txBody>
      </p:sp>
      <p:sp>
        <p:nvSpPr>
          <p:cNvPr id="60419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scribe的架构比较简单，主要包括三部分，分别为scribe agent， scribe和存储系统。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(1)	scribe agent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scribe agent实际上是一个thrift client。 向scribe发送数据的唯一方法是使用thrift client， scribe内部定义了一个thrift接口，用户使用该接口将数据发送给server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650038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1114425" y="484188"/>
            <a:ext cx="6769100" cy="855662"/>
          </a:xfrm>
          <a:noFill/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搜狗搜索</a:t>
            </a:r>
          </a:p>
        </p:txBody>
      </p:sp>
      <p:pic>
        <p:nvPicPr>
          <p:cNvPr id="819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69607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696075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827088" y="1774825"/>
            <a:ext cx="7489825" cy="388778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br>
              <a:rPr lang="en-US" altLang="zh-CN" sz="44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网页量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亿，日更新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b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访问量达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b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第三大中文搜索引擎</a:t>
            </a:r>
            <a:b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艾瑞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:Q1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搜索总访问次数缓增 </a:t>
            </a:r>
            <a:b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搜狗增速显著，环比增长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22%</a:t>
            </a:r>
            <a:r>
              <a:rPr lang="en-US" altLang="zh-CN" sz="4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9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9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9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bldLvl="0" animBg="1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6925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Scribe架构</a:t>
            </a:r>
          </a:p>
        </p:txBody>
      </p:sp>
      <p:sp>
        <p:nvSpPr>
          <p:cNvPr id="61443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071563"/>
            <a:ext cx="8229600" cy="452596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(2)	scribe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scribe接收到thrift client发送过来的数据，根据配置文件，将不同topic的数据发送给不同的对象。scribe提供了各种各样的store，如 file， HDFS等，scribe可将数据加载到这些store中。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(3)	存储系统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存储系统实际上就是scribe中的store，当前scribe支持非常多的store，包括file（文件），buffer（双层存储，一个主储存，一个副存储），network（另一个scribe服务器），bucket（包含多个 store，通过hash的将数据存到不同store中），null(忽略数据)，thriftfile（写到一个Thrift TFileTransport文件中）和multi（把数据同时存放到不同store中）。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6925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Apache Chukwa</a:t>
            </a:r>
          </a:p>
        </p:txBody>
      </p:sp>
      <p:sp>
        <p:nvSpPr>
          <p:cNvPr id="62467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214438"/>
            <a:ext cx="8220075" cy="452596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chukwa是一个非常新的开源项目，由于其属于hadoop系列产品，因而使用了很多hadoop的组件（用HDFS存储，用mapreduce处理数据），它提供了很多模块以支持hadoop集群日志分析。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需求：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(1)	灵活的，动态可控的数据源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(2)	高性能，高可扩展的存储系统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(3)	合适的框架，用于对收集到的大规模数据进行分析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939800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Apache Chukwa数据流</a:t>
            </a: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13"/>
            <a:ext cx="9082088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6925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Chukwa架构</a:t>
            </a:r>
          </a:p>
        </p:txBody>
      </p:sp>
      <p:sp>
        <p:nvSpPr>
          <p:cNvPr id="64515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052513"/>
            <a:ext cx="8229600" cy="50419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Chukwa中主要有3种角色，分别为：adaptor，agent，collector。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(1)	Adaptor 数据源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可封装其他数据源，如file，unix命令行工具等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目前可用的数据源有：hadoop logs，应用程序度量数据，系统参数数据（如linux cpu使用流率）。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(2)	HDFS 存储系统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hukwa采用了HDFS作为存储系统。HDFS的设计初衷是支持大文件存储和小并发高速写的应用场景，而日志系统的特点恰好相反，它需支持高并发低速率的写和大量小文件的存储。需要注意的是，直接写到HDFS上的小文件是不可见的，直到关闭文件，另外，HDFS不支持文件重新打开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868362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Chukwa架构</a:t>
            </a:r>
          </a:p>
        </p:txBody>
      </p:sp>
      <p:sp>
        <p:nvSpPr>
          <p:cNvPr id="65539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979488"/>
            <a:ext cx="8229600" cy="5259387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(3)	Collector和Agent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为了克服(2)中的问题，增加了agent和collector阶段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Agent的作用：给adaptor提供各种服务，包括：启动和关闭adaptor，将数据通过HTTP传递给Collector；定期记录adaptor状态，以便crash后恢复。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Collector的作用：对多个数据源发过来的数据进行合并，然后加载到HDFS中；隐藏HDFS实现的细节，如，HDFS版本更换后，只需修改collector即可。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(4)	Demux和achieving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直接支持利用MapReduce处理数据。它内置了两个mapreduce作业，分别用于获取data和将data转化为结构化的log。存储到data store（可以是数据库或者HDFS等）中。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6925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Flume</a:t>
            </a:r>
          </a:p>
        </p:txBody>
      </p:sp>
      <p:sp>
        <p:nvSpPr>
          <p:cNvPr id="66563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Flume是cloudera于2009年7月开源的日志系统。它内置的各种组件非常齐全，用户几乎不必进行任何额外开发即可使用。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939800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Flume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498600"/>
            <a:ext cx="4230688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Flume架构</a:t>
            </a:r>
          </a:p>
        </p:txBody>
      </p:sp>
      <p:sp>
        <p:nvSpPr>
          <p:cNvPr id="68611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正如前面提到的，Flume采用了分层架构，由三层组成，分别为agent，collector和storage。其中，agent和collector均由两部分组成：source和sink，source是数据来源，sink是数据去向。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96925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Flume架构</a:t>
            </a:r>
          </a:p>
        </p:txBody>
      </p:sp>
      <p:sp>
        <p:nvSpPr>
          <p:cNvPr id="69635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285875"/>
            <a:ext cx="8229600" cy="4840288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(1)	agent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agent的作用是将数据源的数据发送给collector，Flume自带了很多直接可用的数据源（source）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(2)	collector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collector的作用是将多个agent的数据汇总后，加载到storage中。它的source和sink与agent类似。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54050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Flume架构</a:t>
            </a:r>
          </a:p>
        </p:txBody>
      </p:sp>
      <p:sp>
        <p:nvSpPr>
          <p:cNvPr id="70659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285875"/>
            <a:ext cx="8229600" cy="4525963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(3)	storage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zh-CN" sz="2600">
                <a:latin typeface="微软雅黑" panose="020B0503020204020204" pitchFamily="34" charset="-122"/>
                <a:ea typeface="微软雅黑" panose="020B0503020204020204" pitchFamily="34" charset="-122"/>
              </a:rPr>
              <a:t>storage是存储系统，可以是一个普通file，也可以是HDFS，HIVE，HBase等。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4425" y="471488"/>
            <a:ext cx="6502400" cy="652462"/>
          </a:xfrm>
          <a:noFill/>
        </p:spPr>
        <p:txBody>
          <a:bodyPr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搜狗全方位满足搜索需求</a:t>
            </a:r>
          </a:p>
        </p:txBody>
      </p:sp>
      <p:pic>
        <p:nvPicPr>
          <p:cNvPr id="8195" name="Picture 3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71625"/>
            <a:ext cx="6553200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939800"/>
          </a:xfrm>
          <a:noFill/>
        </p:spPr>
        <p:txBody>
          <a:bodyPr/>
          <a:lstStyle/>
          <a:p>
            <a:r>
              <a:rPr lang="zh-CN" altLang="en-US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日志收集系统对比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47" y="979877"/>
            <a:ext cx="5978739" cy="563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4788" y="331788"/>
            <a:ext cx="6192837" cy="855662"/>
          </a:xfrm>
          <a:noFill/>
        </p:spPr>
        <p:txBody>
          <a:bodyPr/>
          <a:lstStyle/>
          <a:p>
            <a:r>
              <a:rPr lang="zh-CN" altLang="en-US" sz="3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搜狗搜索 创新不断</a:t>
            </a:r>
            <a:endParaRPr lang="en-US" altLang="zh-CN" sz="38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36838"/>
            <a:ext cx="73072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5084763"/>
            <a:ext cx="29241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1692275" y="3789363"/>
            <a:ext cx="55451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全国网民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以上的安装量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12875"/>
            <a:ext cx="7350125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195513" y="547688"/>
            <a:ext cx="5111750" cy="431800"/>
          </a:xfrm>
          <a:noFill/>
        </p:spPr>
        <p:txBody>
          <a:bodyPr lIns="91429" tIns="45714" rIns="91429" bIns="45714"/>
          <a:lstStyle/>
          <a:p>
            <a:r>
              <a:rPr lang="zh-CN" altLang="zh-CN" sz="3800" b="1">
                <a:latin typeface="微软雅黑" panose="020B0503020204020204" pitchFamily="34" charset="-122"/>
                <a:ea typeface="微软雅黑" panose="020B0503020204020204" pitchFamily="34" charset="-122"/>
              </a:rPr>
              <a:t>搜狗问答页面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any2">
  <a:themeElements>
    <a:clrScheme name="company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mpany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company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ny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ny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1833</Words>
  <Application>Microsoft Office PowerPoint</Application>
  <PresentationFormat>全屏显示(4:3)</PresentationFormat>
  <Paragraphs>203</Paragraphs>
  <Slides>70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7" baseType="lpstr">
      <vt:lpstr>宋体</vt:lpstr>
      <vt:lpstr>微软雅黑</vt:lpstr>
      <vt:lpstr>Arial</vt:lpstr>
      <vt:lpstr>Calibri</vt:lpstr>
      <vt:lpstr>Wingdings</vt:lpstr>
      <vt:lpstr>company2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搜狗搜索</vt:lpstr>
      <vt:lpstr>搜狗全方位满足搜索需求</vt:lpstr>
      <vt:lpstr>搜狗搜索 创新不断</vt:lpstr>
      <vt:lpstr>搜狗问答页面</vt:lpstr>
      <vt:lpstr>搜狗说吧页面</vt:lpstr>
      <vt:lpstr>123搜狗导航页面</vt:lpstr>
      <vt:lpstr>搜索数据介绍</vt:lpstr>
      <vt:lpstr>数据体量</vt:lpstr>
      <vt:lpstr>日志数据体量</vt:lpstr>
      <vt:lpstr>数据体量</vt:lpstr>
      <vt:lpstr>案例需求</vt:lpstr>
      <vt:lpstr>课程使用数据样例</vt:lpstr>
      <vt:lpstr>课程使用数据样例</vt:lpstr>
      <vt:lpstr>数据分析需求</vt:lpstr>
      <vt:lpstr>数据分析需求</vt:lpstr>
      <vt:lpstr>数据分析需求</vt:lpstr>
      <vt:lpstr>技术选型与架构</vt:lpstr>
      <vt:lpstr>PowerPoint 演示文稿</vt:lpstr>
      <vt:lpstr>Taobao</vt:lpstr>
      <vt:lpstr>Taobao</vt:lpstr>
      <vt:lpstr>HP</vt:lpstr>
      <vt:lpstr>系统架构与核心功能模块</vt:lpstr>
      <vt:lpstr>最终效果</vt:lpstr>
      <vt:lpstr>最终效果</vt:lpstr>
      <vt:lpstr>最终效果</vt:lpstr>
      <vt:lpstr>最终效果</vt:lpstr>
      <vt:lpstr>最终效果</vt:lpstr>
      <vt:lpstr>最终效果</vt:lpstr>
      <vt:lpstr>最终效果</vt:lpstr>
      <vt:lpstr>Web Server</vt:lpstr>
      <vt:lpstr>Web server</vt:lpstr>
      <vt:lpstr>Web server</vt:lpstr>
      <vt:lpstr>MS IIS</vt:lpstr>
      <vt:lpstr>IBM WebSphere </vt:lpstr>
      <vt:lpstr>IBM WebSphere</vt:lpstr>
      <vt:lpstr>BEA WebLogic </vt:lpstr>
      <vt:lpstr>BEA WebLogic</vt:lpstr>
      <vt:lpstr>IPlanet Application Server </vt:lpstr>
      <vt:lpstr>IPlanet Application Server</vt:lpstr>
      <vt:lpstr>Oracle IAS </vt:lpstr>
      <vt:lpstr>Oracle IAS</vt:lpstr>
      <vt:lpstr>Apache </vt:lpstr>
      <vt:lpstr>Apache</vt:lpstr>
      <vt:lpstr>Nginx</vt:lpstr>
      <vt:lpstr>Nginx的优点①</vt:lpstr>
      <vt:lpstr>Nginx的优点②</vt:lpstr>
      <vt:lpstr>Nginx单点性能</vt:lpstr>
      <vt:lpstr>Nginx的主要应用类别</vt:lpstr>
      <vt:lpstr>PowerPoint 演示文稿</vt:lpstr>
      <vt:lpstr>开源日志收集系统</vt:lpstr>
      <vt:lpstr>Scribe</vt:lpstr>
      <vt:lpstr>Scribe</vt:lpstr>
      <vt:lpstr>Scribe数据流</vt:lpstr>
      <vt:lpstr>Scribe架构</vt:lpstr>
      <vt:lpstr>Scribe架构</vt:lpstr>
      <vt:lpstr>Apache Chukwa</vt:lpstr>
      <vt:lpstr>Apache Chukwa数据流</vt:lpstr>
      <vt:lpstr>Chukwa架构</vt:lpstr>
      <vt:lpstr>Chukwa架构</vt:lpstr>
      <vt:lpstr>Flume</vt:lpstr>
      <vt:lpstr>Flume</vt:lpstr>
      <vt:lpstr>Flume架构</vt:lpstr>
      <vt:lpstr>Flume架构</vt:lpstr>
      <vt:lpstr>Flume架构</vt:lpstr>
      <vt:lpstr>日志收集系统对比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武永亮</dc:creator>
  <cp:lastModifiedBy>武永亮</cp:lastModifiedBy>
  <cp:revision>33</cp:revision>
  <dcterms:modified xsi:type="dcterms:W3CDTF">2017-04-04T23:44:33Z</dcterms:modified>
</cp:coreProperties>
</file>